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9"/>
  </p:notesMasterIdLst>
  <p:handoutMasterIdLst>
    <p:handoutMasterId r:id="rId30"/>
  </p:handoutMasterIdLst>
  <p:sldIdLst>
    <p:sldId id="3096" r:id="rId2"/>
    <p:sldId id="3097" r:id="rId3"/>
    <p:sldId id="3105" r:id="rId4"/>
    <p:sldId id="3098" r:id="rId5"/>
    <p:sldId id="3099" r:id="rId6"/>
    <p:sldId id="3100" r:id="rId7"/>
    <p:sldId id="3101" r:id="rId8"/>
    <p:sldId id="3102" r:id="rId9"/>
    <p:sldId id="3103" r:id="rId10"/>
    <p:sldId id="3110" r:id="rId11"/>
    <p:sldId id="3111" r:id="rId12"/>
    <p:sldId id="3104" r:id="rId13"/>
    <p:sldId id="3112" r:id="rId14"/>
    <p:sldId id="3106" r:id="rId15"/>
    <p:sldId id="3107" r:id="rId16"/>
    <p:sldId id="3113" r:id="rId17"/>
    <p:sldId id="3114" r:id="rId18"/>
    <p:sldId id="3115" r:id="rId19"/>
    <p:sldId id="3108" r:id="rId20"/>
    <p:sldId id="3109" r:id="rId21"/>
    <p:sldId id="3116" r:id="rId22"/>
    <p:sldId id="3117" r:id="rId23"/>
    <p:sldId id="3121" r:id="rId24"/>
    <p:sldId id="3122" r:id="rId25"/>
    <p:sldId id="3118" r:id="rId26"/>
    <p:sldId id="3120" r:id="rId27"/>
    <p:sldId id="3119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00"/>
    <a:srgbClr val="E26714"/>
    <a:srgbClr val="FFCC99"/>
    <a:srgbClr val="FFCC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4" autoAdjust="0"/>
    <p:restoredTop sz="83792" autoAdjust="0"/>
  </p:normalViewPr>
  <p:slideViewPr>
    <p:cSldViewPr snapToGrid="0">
      <p:cViewPr>
        <p:scale>
          <a:sx n="170" d="100"/>
          <a:sy n="170" d="100"/>
        </p:scale>
        <p:origin x="1368" y="224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3B4A0B9-C42B-443F-939B-0F588E0FD4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38FB56E-5B4C-4422-8C9B-A3235984DB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46DF3-D456-4A68-8691-A8423F4E095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B9B31E-377E-4E75-A541-53CF3CD9D86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XXX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AA79F9-06F3-429A-96DB-F0D5FF61F9D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BEBED2-9C7A-4C6D-8533-D39825C15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49921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0BB809-72CF-4171-83DB-D59CD4D94461}" type="datetimeFigureOut">
              <a:rPr lang="zh-TW" altLang="en-US" smtClean="0"/>
              <a:t>2023/3/30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TW"/>
              <a:t>XXX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9096D2-8776-4F5C-A458-4FD37E716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235009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20914F-BE26-43C4-8063-9E6C159BF45D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6F1849-6850-4BBD-8A98-5AB9FF5183A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XXX</a:t>
            </a:r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173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altLang="zh-TW"/>
              <a:t>XXX</a:t>
            </a:r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9096D2-8776-4F5C-A458-4FD37E7160D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0214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altLang="zh-TW"/>
              <a:t>XXX</a:t>
            </a:r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9096D2-8776-4F5C-A458-4FD37E7160D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7537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altLang="zh-TW"/>
              <a:t>XXX</a:t>
            </a:r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9096D2-8776-4F5C-A458-4FD37E7160D3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6074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altLang="zh-TW"/>
              <a:t>XXX</a:t>
            </a:r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9096D2-8776-4F5C-A458-4FD37E7160D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472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altLang="zh-TW"/>
              <a:t>XXX</a:t>
            </a:r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9096D2-8776-4F5C-A458-4FD37E7160D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7828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altLang="zh-TW"/>
              <a:t>XXX</a:t>
            </a:r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9096D2-8776-4F5C-A458-4FD37E7160D3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53384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altLang="zh-TW"/>
              <a:t>XXX</a:t>
            </a:r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9096D2-8776-4F5C-A458-4FD37E7160D3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2928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altLang="zh-TW"/>
              <a:t>XXX</a:t>
            </a:r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9096D2-8776-4F5C-A458-4FD37E7160D3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5667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TW"/>
              <a:t>@2020 Stan Z. Li, Westlake University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E73BF0-1322-481A-85B0-7D5783909D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9286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TW"/>
              <a:t>@2020 Stan Z. Li, Westlake University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E73BF0-1322-481A-85B0-7D5783909D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3227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TW"/>
              <a:t>@2020 Stan Z. Li, Westlake University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E73BF0-1322-481A-85B0-7D5783909D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859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9486"/>
            <a:ext cx="12192000" cy="986970"/>
          </a:xfrm>
          <a:prstGeom prst="rect">
            <a:avLst/>
          </a:prstGeom>
        </p:spPr>
        <p:txBody>
          <a:bodyPr>
            <a:normAutofit/>
          </a:bodyPr>
          <a:lstStyle>
            <a:lvl1pPr marL="180000" algn="ctr"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320" y="1436914"/>
            <a:ext cx="10919460" cy="47400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5000"/>
              </a:lnSpc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>
              <a:lnSpc>
                <a:spcPct val="125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Arial" panose="020B0604020202020204" pitchFamily="34" charset="0"/>
              </a:defRPr>
            </a:lvl2pPr>
            <a:lvl3pPr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3pPr>
            <a:lvl4pPr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4pPr>
            <a:lvl5pPr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30AAA3EE-1703-4BA2-A85F-18ED03661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7943" y="6618514"/>
            <a:ext cx="986971" cy="233586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fld id="{D7E73BF0-1322-481A-85B0-7D5783909D9E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6D910C16-194D-4710-B2B6-AFB6B671C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9256" y="6633029"/>
            <a:ext cx="4320000" cy="226329"/>
          </a:xfrm>
          <a:prstGeom prst="rect">
            <a:avLst/>
          </a:prstGeom>
        </p:spPr>
        <p:txBody>
          <a:bodyPr/>
          <a:lstStyle>
            <a:lvl1pPr algn="l">
              <a:defRPr sz="1400"/>
            </a:lvl1pPr>
          </a:lstStyle>
          <a:p>
            <a:r>
              <a:rPr lang="en-US" altLang="zh-TW" dirty="0"/>
              <a:t>@2023 Stan Z. Li, Westlake University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77963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TW"/>
              <a:t>@2020 Stan Z. Li, Westlake University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E73BF0-1322-481A-85B0-7D5783909D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4647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320" y="1436914"/>
            <a:ext cx="5364480" cy="47400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latin typeface="+mn-lt"/>
                <a:ea typeface="微软雅黑" panose="020B0503020204020204" pitchFamily="34" charset="-122"/>
              </a:defRPr>
            </a:lvl1pPr>
            <a:lvl2pPr>
              <a:defRPr sz="2800" b="1">
                <a:latin typeface="+mn-lt"/>
                <a:ea typeface="微软雅黑" panose="020B0503020204020204" pitchFamily="34" charset="-122"/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9256" y="6633029"/>
            <a:ext cx="4320000" cy="226329"/>
          </a:xfrm>
          <a:prstGeom prst="rect">
            <a:avLst/>
          </a:prstGeom>
        </p:spPr>
        <p:txBody>
          <a:bodyPr/>
          <a:lstStyle>
            <a:lvl1pPr algn="l">
              <a:defRPr sz="1400"/>
            </a:lvl1pPr>
          </a:lstStyle>
          <a:p>
            <a:r>
              <a:rPr lang="en-US" altLang="zh-TW"/>
              <a:t>@2020 Stan Z. Li, Westlake University</a:t>
            </a:r>
            <a:endParaRPr lang="zh-TW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401E7F6-40A4-43C0-A8E0-9E710D5F9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9486"/>
            <a:ext cx="12192000" cy="986970"/>
          </a:xfrm>
          <a:prstGeom prst="rect">
            <a:avLst/>
          </a:prstGeom>
        </p:spPr>
        <p:txBody>
          <a:bodyPr>
            <a:normAutofit/>
          </a:bodyPr>
          <a:lstStyle>
            <a:lvl1pPr marL="180000" algn="ctr"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228ABBC1-7CEE-4B50-A010-16D25A4D4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36914"/>
            <a:ext cx="5402580" cy="47400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latin typeface="+mn-lt"/>
                <a:ea typeface="微软雅黑" panose="020B0503020204020204" pitchFamily="34" charset="-122"/>
              </a:defRPr>
            </a:lvl1pPr>
            <a:lvl2pPr>
              <a:defRPr sz="2800" b="1">
                <a:latin typeface="+mn-lt"/>
                <a:ea typeface="微软雅黑" panose="020B0503020204020204" pitchFamily="34" charset="-122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CB91B8D-D28A-4E76-9E66-90C4489E3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7943" y="6618514"/>
            <a:ext cx="986971" cy="233586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fld id="{D7E73BF0-1322-481A-85B0-7D5783909D9E}" type="slidenum">
              <a:rPr lang="zh-TW" altLang="en-US" smtClean="0"/>
              <a:pPr/>
              <a:t>‹#›</a:t>
            </a:fld>
            <a:r>
              <a:rPr lang="zh-TW" altLang="en-US" dirty="0"/>
              <a:t> </a:t>
            </a:r>
            <a:r>
              <a:rPr lang="en-US" altLang="zh-TW" dirty="0"/>
              <a:t>/ 70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7225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360" y="1553025"/>
            <a:ext cx="5535340" cy="893989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>
              <a:buNone/>
              <a:defRPr sz="32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4360" y="2452939"/>
            <a:ext cx="5535340" cy="399797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latin typeface="+mn-lt"/>
              </a:defRPr>
            </a:lvl1pPr>
            <a:lvl2pPr>
              <a:defRPr sz="2800" b="1">
                <a:latin typeface="+mn-lt"/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485" y="1553025"/>
            <a:ext cx="5562600" cy="893989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>
              <a:buNone/>
              <a:defRPr sz="32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485" y="2452939"/>
            <a:ext cx="5562600" cy="399797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latin typeface="+mn-lt"/>
              </a:defRPr>
            </a:lvl1pPr>
            <a:lvl2pPr>
              <a:defRPr sz="2800" b="1">
                <a:latin typeface="+mn-lt"/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971092AF-DE5B-4C37-9E96-7C510A0FC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9256" y="6633029"/>
            <a:ext cx="4320000" cy="226329"/>
          </a:xfrm>
          <a:prstGeom prst="rect">
            <a:avLst/>
          </a:prstGeom>
        </p:spPr>
        <p:txBody>
          <a:bodyPr/>
          <a:lstStyle>
            <a:lvl1pPr algn="l">
              <a:defRPr sz="1400"/>
            </a:lvl1pPr>
          </a:lstStyle>
          <a:p>
            <a:r>
              <a:rPr lang="en-US" altLang="zh-TW" dirty="0"/>
              <a:t>@2020 Stan Z. Li, Westlake University</a:t>
            </a:r>
            <a:endParaRPr lang="zh-TW" alt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4E155C1-279E-4AFE-97A9-E8C8AF6EA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7943" y="6618514"/>
            <a:ext cx="986971" cy="233586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fld id="{D7E73BF0-1322-481A-85B0-7D5783909D9E}" type="slidenum">
              <a:rPr lang="zh-TW" altLang="en-US" smtClean="0"/>
              <a:pPr/>
              <a:t>‹#›</a:t>
            </a:fld>
            <a:r>
              <a:rPr lang="zh-TW" altLang="en-US" dirty="0"/>
              <a:t> </a:t>
            </a:r>
            <a:r>
              <a:rPr lang="en-US" altLang="zh-TW" dirty="0"/>
              <a:t>/ 70</a:t>
            </a:r>
            <a:endParaRPr lang="zh-TW" alt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0507D07-78CC-4D7C-BE57-C0AF48BAF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9486"/>
            <a:ext cx="12192000" cy="986970"/>
          </a:xfrm>
          <a:prstGeom prst="rect">
            <a:avLst/>
          </a:prstGeom>
        </p:spPr>
        <p:txBody>
          <a:bodyPr>
            <a:normAutofit/>
          </a:bodyPr>
          <a:lstStyle>
            <a:lvl1pPr marL="180000" algn="ctr"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765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TW"/>
              <a:t>@2020 Stan Z. Li, Westlake University</a:t>
            </a:r>
            <a:endParaRPr lang="zh-TW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E73BF0-1322-481A-85B0-7D5783909D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8083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zh-TW"/>
              <a:t>@2020 Stan Z. Li, Westlake University</a:t>
            </a: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E73BF0-1322-481A-85B0-7D5783909D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8170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TW"/>
              <a:t>@2020 Stan Z. Li, Westlake University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E73BF0-1322-481A-85B0-7D5783909D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2707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TW"/>
              <a:t>@2020 Stan Z. Li, Westlake University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E73BF0-1322-481A-85B0-7D5783909D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9543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TW"/>
              <a:t>@2020 Stan Z. Li, Westlake University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73BF0-1322-481A-85B0-7D5783909D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292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1">
            <a:extLst>
              <a:ext uri="{FF2B5EF4-FFF2-40B4-BE49-F238E27FC236}">
                <a16:creationId xmlns:a16="http://schemas.microsoft.com/office/drawing/2014/main" id="{1CFF2E34-8C25-4962-82C1-0E0E0B44BE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13729"/>
            <a:ext cx="9144000" cy="1100050"/>
          </a:xfrm>
        </p:spPr>
        <p:txBody>
          <a:bodyPr anchor="ctr" anchorCtr="1">
            <a:normAutofit/>
          </a:bodyPr>
          <a:lstStyle/>
          <a:p>
            <a:r>
              <a:rPr lang="en-US" altLang="zh-TW" sz="5400" dirty="0"/>
              <a:t>Deep Learning</a:t>
            </a:r>
            <a:endParaRPr lang="zh-TW" altLang="en-US" sz="5400" dirty="0"/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D1FD0E7A-CE82-4731-A3F1-193A736E74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69962"/>
            <a:ext cx="9144000" cy="805440"/>
          </a:xfrm>
        </p:spPr>
        <p:txBody>
          <a:bodyPr anchor="ctr" anchorCtr="1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TW" sz="2800" dirty="0"/>
              <a:t>Stan Z. Li, Tao Lin</a:t>
            </a:r>
            <a:endParaRPr lang="zh-TW" altLang="en-US" sz="28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04EDD92-D34D-4EFA-BCFF-18BD93F17A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5676222"/>
            <a:ext cx="1524000" cy="457200"/>
          </a:xfrm>
          <a:prstGeom prst="rect">
            <a:avLst/>
          </a:prstGeom>
        </p:spPr>
      </p:pic>
      <p:sp>
        <p:nvSpPr>
          <p:cNvPr id="14" name="副標題 2">
            <a:extLst>
              <a:ext uri="{FF2B5EF4-FFF2-40B4-BE49-F238E27FC236}">
                <a16:creationId xmlns:a16="http://schemas.microsoft.com/office/drawing/2014/main" id="{6D273CF2-DF40-467B-8D0A-EDFBCA178040}"/>
              </a:ext>
            </a:extLst>
          </p:cNvPr>
          <p:cNvSpPr txBox="1">
            <a:spLocks/>
          </p:cNvSpPr>
          <p:nvPr/>
        </p:nvSpPr>
        <p:spPr>
          <a:xfrm>
            <a:off x="1531118" y="3613212"/>
            <a:ext cx="9144000" cy="1802167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Lecture </a:t>
            </a:r>
            <a:r>
              <a:rPr lang="en-US" altLang="zh-CN" sz="3600" dirty="0">
                <a:solidFill>
                  <a:prstClr val="black"/>
                </a:solidFill>
              </a:rPr>
              <a:t>13</a:t>
            </a:r>
            <a:r>
              <a:rPr lang="en-US" altLang="zh-TW" sz="3600" dirty="0">
                <a:solidFill>
                  <a:prstClr val="black"/>
                </a:solidFill>
              </a:rPr>
              <a:t>: </a:t>
            </a:r>
            <a:r>
              <a:rPr lang="en-US" altLang="zh-CN" sz="3600" dirty="0">
                <a:solidFill>
                  <a:prstClr val="black"/>
                </a:solidFill>
              </a:rPr>
              <a:t>Generative Models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TW" sz="3600" dirty="0">
                <a:solidFill>
                  <a:prstClr val="black"/>
                </a:solidFill>
              </a:rPr>
              <a:t>Stan Z. Li</a:t>
            </a:r>
            <a:endParaRPr lang="zh-TW" altLang="en-US" sz="36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076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630763-A7F7-2551-235B-81A4CB5DE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  <a:latin typeface="Helvetica Neue" panose="02000503000000020004" pitchFamily="2" charset="0"/>
              </a:rPr>
              <a:t>Autoencoder</a:t>
            </a:r>
            <a:endParaRPr lang="zh-CN" altLang="en-US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B822C1-906D-5CFA-58C9-1D3565184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BCF625B5-4CBC-351B-0729-CF67E8A6C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667" y="1171723"/>
            <a:ext cx="9044661" cy="4213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5BBE9A4-9C71-3E71-44FE-13AD0060D0EE}"/>
              </a:ext>
            </a:extLst>
          </p:cNvPr>
          <p:cNvSpPr txBox="1"/>
          <p:nvPr/>
        </p:nvSpPr>
        <p:spPr>
          <a:xfrm>
            <a:off x="2685781" y="5378688"/>
            <a:ext cx="7123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0000"/>
                </a:solidFill>
                <a:latin typeface="Helvetica Neue" panose="02000503000000020004" pitchFamily="2" charset="0"/>
              </a:rPr>
              <a:t>Represent the data distribution in the latent space</a:t>
            </a:r>
            <a:endParaRPr lang="zh-CN" altLang="en-US" sz="2400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  <p:pic>
        <p:nvPicPr>
          <p:cNvPr id="12" name="图形 11">
            <a:extLst>
              <a:ext uri="{FF2B5EF4-FFF2-40B4-BE49-F238E27FC236}">
                <a16:creationId xmlns:a16="http://schemas.microsoft.com/office/drawing/2014/main" id="{53CB934D-EBA5-37BB-438E-951500E5A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56836" y="5861541"/>
            <a:ext cx="4212654" cy="72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976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3AE117-D179-D702-4020-34DD00D6B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latin typeface="Helvetica Neue" panose="02000503000000020004" pitchFamily="2" charset="0"/>
              </a:rPr>
              <a:t>Denoising</a:t>
            </a:r>
            <a:r>
              <a:rPr lang="en" altLang="zh-CN" b="1" i="0" u="none" strike="noStrike" dirty="0">
                <a:effectLst/>
                <a:latin typeface="-apple-system"/>
              </a:rPr>
              <a:t> </a:t>
            </a:r>
            <a:r>
              <a:rPr lang="en" altLang="zh-CN" dirty="0">
                <a:solidFill>
                  <a:srgbClr val="000000"/>
                </a:solidFill>
                <a:latin typeface="Helvetica Neue" panose="02000503000000020004" pitchFamily="2" charset="0"/>
              </a:rPr>
              <a:t>Autoencoder</a:t>
            </a:r>
            <a:endParaRPr lang="zh-CN" altLang="en-US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F5A902-6BFB-331C-D26F-209587866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1B478443-CDC8-9B53-6AB7-B33B2F71BB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60" y="1280111"/>
            <a:ext cx="10519279" cy="5000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1894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ACED0D-7C57-2450-679F-D6CBCF1E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1106"/>
            <a:ext cx="12192000" cy="986970"/>
          </a:xfrm>
        </p:spPr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Variational Autoencoders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532715-CAA4-6A06-17BA-668227082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2394B21-BD04-6EA9-A9D0-9070BDF90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301" y="1126444"/>
            <a:ext cx="9402699" cy="4356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图形 14">
            <a:extLst>
              <a:ext uri="{FF2B5EF4-FFF2-40B4-BE49-F238E27FC236}">
                <a16:creationId xmlns:a16="http://schemas.microsoft.com/office/drawing/2014/main" id="{9EA6979E-504C-9367-8AD6-F5DCEA314D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07782" y="5589560"/>
            <a:ext cx="7576436" cy="343466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81BEFD4F-6FF1-6CB4-E77D-CDF5DFC71EDD}"/>
              </a:ext>
            </a:extLst>
          </p:cNvPr>
          <p:cNvSpPr/>
          <p:nvPr/>
        </p:nvSpPr>
        <p:spPr>
          <a:xfrm>
            <a:off x="3597640" y="5508656"/>
            <a:ext cx="1341620" cy="5021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FFFF00"/>
              </a:highlight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ADFBAB9-698A-4F8D-A825-8725E6163E34}"/>
              </a:ext>
            </a:extLst>
          </p:cNvPr>
          <p:cNvSpPr txBox="1"/>
          <p:nvPr/>
        </p:nvSpPr>
        <p:spPr>
          <a:xfrm>
            <a:off x="4268450" y="5205238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intractable</a:t>
            </a:r>
            <a:endParaRPr kumimoji="1" lang="zh-CN" altLang="en-US" dirty="0">
              <a:solidFill>
                <a:srgbClr val="FF0000"/>
              </a:solidFill>
              <a:latin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9" name="图形 18">
            <a:extLst>
              <a:ext uri="{FF2B5EF4-FFF2-40B4-BE49-F238E27FC236}">
                <a16:creationId xmlns:a16="http://schemas.microsoft.com/office/drawing/2014/main" id="{AD096571-B971-4FD0-BFC3-6284378CA9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723460" y="6166554"/>
            <a:ext cx="3778319" cy="36383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56830311-8079-30D0-D33F-ABE96033A1D4}"/>
              </a:ext>
            </a:extLst>
          </p:cNvPr>
          <p:cNvSpPr txBox="1"/>
          <p:nvPr/>
        </p:nvSpPr>
        <p:spPr>
          <a:xfrm>
            <a:off x="2307688" y="6130305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Final Loss:</a:t>
            </a:r>
            <a:endParaRPr kumimoji="1" lang="zh-CN" altLang="en-US" sz="2000" dirty="0">
              <a:latin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B8E5C1E-4008-496F-16F1-C951D2E941D6}"/>
              </a:ext>
            </a:extLst>
          </p:cNvPr>
          <p:cNvSpPr txBox="1"/>
          <p:nvPr/>
        </p:nvSpPr>
        <p:spPr>
          <a:xfrm>
            <a:off x="2307688" y="1053320"/>
            <a:ext cx="6454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0000"/>
                </a:solidFill>
                <a:latin typeface="Helvetica Neue" panose="02000503000000020004" pitchFamily="2" charset="0"/>
              </a:rPr>
              <a:t>Represent the data distribution with Gaussian</a:t>
            </a:r>
            <a:endParaRPr lang="zh-CN" altLang="en-US" sz="2400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F753275-4DD8-0611-5645-CFD8E4E40F91}"/>
              </a:ext>
            </a:extLst>
          </p:cNvPr>
          <p:cNvSpPr txBox="1"/>
          <p:nvPr/>
        </p:nvSpPr>
        <p:spPr>
          <a:xfrm>
            <a:off x="7781596" y="6148418"/>
            <a:ext cx="40126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Optimize the lower bound</a:t>
            </a:r>
            <a:r>
              <a:rPr kumimoji="1"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kumimoji="1" lang="en-US" altLang="zh-CN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(ELBO)</a:t>
            </a:r>
            <a:endParaRPr kumimoji="1" lang="zh-CN" altLang="en-US" sz="2000" dirty="0">
              <a:latin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184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90AA3C-AF09-D9E1-D1E4-D04F2DEF9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The Reparameterization Trick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9E9093-0FBB-92AF-152C-CAB626A18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335CF972-971C-1711-1894-3BAB385A1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5248" y="1425365"/>
            <a:ext cx="7806180" cy="4979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544617E-9158-CC26-3AC6-59535EBAD968}"/>
              </a:ext>
            </a:extLst>
          </p:cNvPr>
          <p:cNvSpPr txBox="1"/>
          <p:nvPr/>
        </p:nvSpPr>
        <p:spPr>
          <a:xfrm>
            <a:off x="251952" y="2244862"/>
            <a:ext cx="368296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2400" dirty="0">
                <a:solidFill>
                  <a:srgbClr val="000000"/>
                </a:solidFill>
                <a:latin typeface="Helvetica Neue" panose="02000503000000020004" pitchFamily="2" charset="0"/>
              </a:rPr>
              <a:t>Sampling is a stochastic process and therefore we cannot backpropagate the gradient. To make it trainable, the reparameterization trick is introduced</a:t>
            </a:r>
            <a:r>
              <a:rPr lang="en-US" altLang="zh-CN" sz="2400" dirty="0">
                <a:solidFill>
                  <a:srgbClr val="000000"/>
                </a:solidFill>
                <a:latin typeface="Helvetica Neue" panose="02000503000000020004" pitchFamily="2" charset="0"/>
              </a:rPr>
              <a:t>.</a:t>
            </a:r>
            <a:endParaRPr lang="zh-CN" altLang="en-US" sz="2400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55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762D2A-56C8-149C-5DC8-22F834990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>
                <a:solidFill>
                  <a:srgbClr val="000000"/>
                </a:solidFill>
                <a:latin typeface="Helvetica Neue" panose="02000503000000020004" pitchFamily="2" charset="0"/>
              </a:rPr>
              <a:t>Generative Adversarial Network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59C7BA-A0C1-1314-2916-7DFFAF72E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D5EAFE4-FE5B-E2AE-4203-774DC4415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733" y="1163282"/>
            <a:ext cx="7482534" cy="4166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图形 11">
            <a:extLst>
              <a:ext uri="{FF2B5EF4-FFF2-40B4-BE49-F238E27FC236}">
                <a16:creationId xmlns:a16="http://schemas.microsoft.com/office/drawing/2014/main" id="{FDAA4DBB-D111-CE77-B78F-0CF77BBF0E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04423" y="5155880"/>
            <a:ext cx="5791200" cy="6096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982C0911-438E-53F9-FB67-ED835ECF0349}"/>
                  </a:ext>
                </a:extLst>
              </p:cNvPr>
              <p:cNvSpPr txBox="1"/>
              <p:nvPr/>
            </p:nvSpPr>
            <p:spPr>
              <a:xfrm>
                <a:off x="1888760" y="5838104"/>
                <a:ext cx="8853962" cy="73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>
                    <a:latin typeface="Helvetica Neue" panose="02000503000000020004" pitchFamily="2" charset="0"/>
                    <a:cs typeface="Helvetica Neue" panose="02000503000000020004" pitchFamily="2" charset="0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2000" dirty="0">
                            <a:latin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kumimoji="1" lang="en-US" altLang="zh-CN" sz="2000" dirty="0">
                            <a:latin typeface="Helvetica Neue" panose="02000503000000020004" pitchFamily="2" charset="0"/>
                            <a:cs typeface="Helvetica Neue" panose="02000503000000020004" pitchFamily="2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sz="2000" dirty="0">
                            <a:latin typeface="Helvetica Neue" panose="02000503000000020004" pitchFamily="2" charset="0"/>
                            <a:cs typeface="Helvetica Neue" panose="02000503000000020004" pitchFamily="2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kumimoji="1" lang="en-US" altLang="zh-CN" sz="2000" dirty="0">
                    <a:latin typeface="Helvetica Neue" panose="02000503000000020004" pitchFamily="2" charset="0"/>
                    <a:cs typeface="Helvetica Neue" panose="02000503000000020004" pitchFamily="2" charset="0"/>
                  </a:rPr>
                  <a:t> is the distribution of real data </a:t>
                </a:r>
                <a14:m>
                  <m:oMath xmlns:m="http://schemas.openxmlformats.org/officeDocument/2006/math">
                    <m:r>
                      <a:rPr kumimoji="1" lang="en-US" altLang="zh-CN" sz="2000">
                        <a:latin typeface="Helvetica Neue" panose="02000503000000020004" pitchFamily="2" charset="0"/>
                        <a:cs typeface="Helvetica Neue" panose="02000503000000020004" pitchFamily="2" charset="0"/>
                      </a:rPr>
                      <m:t>𝑥</m:t>
                    </m:r>
                  </m:oMath>
                </a14:m>
                <a:r>
                  <a:rPr kumimoji="1" lang="en-US" altLang="zh-CN" sz="2000" dirty="0">
                    <a:latin typeface="Helvetica Neue" panose="02000503000000020004" pitchFamily="2" charset="0"/>
                    <a:cs typeface="Helvetica Neue" panose="02000503000000020004" pitchFamily="2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2000" dirty="0">
                            <a:latin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kumimoji="1" lang="en-US" altLang="zh-CN" sz="2000" dirty="0">
                            <a:latin typeface="Helvetica Neue" panose="02000503000000020004" pitchFamily="2" charset="0"/>
                            <a:cs typeface="Helvetica Neue" panose="02000503000000020004" pitchFamily="2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sz="2000" dirty="0">
                            <a:latin typeface="Helvetica Neue" panose="02000503000000020004" pitchFamily="2" charset="0"/>
                            <a:cs typeface="Helvetica Neue" panose="02000503000000020004" pitchFamily="2" charset="0"/>
                          </a:rPr>
                          <m:t>𝑧</m:t>
                        </m:r>
                      </m:sub>
                    </m:sSub>
                  </m:oMath>
                </a14:m>
                <a:r>
                  <a:rPr kumimoji="1" lang="en-US" altLang="zh-CN" sz="2000" dirty="0">
                    <a:latin typeface="Helvetica Neue" panose="02000503000000020004" pitchFamily="2" charset="0"/>
                    <a:cs typeface="Helvetica Neue" panose="02000503000000020004" pitchFamily="2" charset="0"/>
                  </a:rPr>
                  <a:t> is the distribution over noise </a:t>
                </a:r>
                <a14:m>
                  <m:oMath xmlns:m="http://schemas.openxmlformats.org/officeDocument/2006/math">
                    <m:r>
                      <a:rPr kumimoji="1" lang="en-US" altLang="zh-CN" sz="2000" dirty="0">
                        <a:latin typeface="Helvetica Neue" panose="02000503000000020004" pitchFamily="2" charset="0"/>
                        <a:cs typeface="Helvetica Neue" panose="02000503000000020004" pitchFamily="2" charset="0"/>
                      </a:rPr>
                      <m:t>𝑧</m:t>
                    </m:r>
                  </m:oMath>
                </a14:m>
                <a:r>
                  <a:rPr kumimoji="1" lang="en-US" altLang="zh-CN" sz="2000" dirty="0">
                    <a:latin typeface="Helvetica Neue" panose="02000503000000020004" pitchFamily="2" charset="0"/>
                    <a:cs typeface="Helvetica Neue" panose="02000503000000020004" pitchFamily="2" charset="0"/>
                  </a:rPr>
                  <a:t>,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2000" dirty="0">
                            <a:latin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sSubPr>
                      <m:e>
                        <m:r>
                          <a:rPr kumimoji="1" lang="en-US" altLang="zh-CN" sz="2000" dirty="0">
                            <a:latin typeface="Helvetica Neue" panose="02000503000000020004" pitchFamily="2" charset="0"/>
                            <a:cs typeface="Helvetica Neue" panose="02000503000000020004" pitchFamily="2" charset="0"/>
                          </a:rPr>
                          <m:t>𝑝</m:t>
                        </m:r>
                      </m:e>
                      <m:sub>
                        <m:r>
                          <a:rPr kumimoji="1" lang="en-US" altLang="zh-CN" sz="2000" dirty="0">
                            <a:latin typeface="Helvetica Neue" panose="02000503000000020004" pitchFamily="2" charset="0"/>
                            <a:cs typeface="Helvetica Neue" panose="02000503000000020004" pitchFamily="2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kumimoji="1" lang="en-US" altLang="zh-CN" sz="2000" dirty="0">
                    <a:latin typeface="Helvetica Neue" panose="02000503000000020004" pitchFamily="2" charset="0"/>
                    <a:cs typeface="Helvetica Neue" panose="02000503000000020004" pitchFamily="2" charset="0"/>
                  </a:rPr>
                  <a:t> is the generator’s distribution over data </a:t>
                </a:r>
                <a14:m>
                  <m:oMath xmlns:m="http://schemas.openxmlformats.org/officeDocument/2006/math">
                    <m:r>
                      <a:rPr kumimoji="1" lang="en-US" altLang="zh-CN" sz="2000" dirty="0">
                        <a:latin typeface="Helvetica Neue" panose="02000503000000020004" pitchFamily="2" charset="0"/>
                        <a:cs typeface="Helvetica Neue" panose="02000503000000020004" pitchFamily="2" charset="0"/>
                      </a:rPr>
                      <m:t>𝑥</m:t>
                    </m:r>
                  </m:oMath>
                </a14:m>
                <a:r>
                  <a:rPr kumimoji="1" lang="en-US" altLang="zh-CN" sz="2000" dirty="0">
                    <a:latin typeface="Helvetica Neue" panose="02000503000000020004" pitchFamily="2" charset="0"/>
                    <a:cs typeface="Helvetica Neue" panose="02000503000000020004" pitchFamily="2" charset="0"/>
                  </a:rPr>
                  <a:t>. </a:t>
                </a:r>
              </a:p>
            </p:txBody>
          </p:sp>
        </mc:Choice>
        <mc:Fallback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982C0911-438E-53F9-FB67-ED835ECF03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8760" y="5838104"/>
                <a:ext cx="8853962" cy="736997"/>
              </a:xfrm>
              <a:prstGeom prst="rect">
                <a:avLst/>
              </a:prstGeom>
              <a:blipFill>
                <a:blip r:embed="rId6"/>
                <a:stretch>
                  <a:fillRect l="-716" t="-5085" b="-847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2316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961993-26B4-08AE-4DE0-FEC2A5B55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  <a:latin typeface="Helvetica Neue" panose="02000503000000020004" pitchFamily="2" charset="0"/>
              </a:rPr>
              <a:t>Flow-based Model</a:t>
            </a:r>
            <a:endParaRPr lang="zh-CN" altLang="en-US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3F5A35-2289-E470-3B10-30C83A8A6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64D0E84-B5D6-6D50-1023-B3A22E85CE59}"/>
              </a:ext>
            </a:extLst>
          </p:cNvPr>
          <p:cNvGrpSpPr/>
          <p:nvPr/>
        </p:nvGrpSpPr>
        <p:grpSpPr>
          <a:xfrm>
            <a:off x="307079" y="1378167"/>
            <a:ext cx="11577841" cy="3352750"/>
            <a:chOff x="0" y="1106535"/>
            <a:chExt cx="12192000" cy="3530600"/>
          </a:xfrm>
        </p:grpSpPr>
        <p:pic>
          <p:nvPicPr>
            <p:cNvPr id="4100" name="Picture 4" descr="The Expressive Power of Normalizing Flow Models | UCSD Machine Learning  Group">
              <a:extLst>
                <a:ext uri="{FF2B5EF4-FFF2-40B4-BE49-F238E27FC236}">
                  <a16:creationId xmlns:a16="http://schemas.microsoft.com/office/drawing/2014/main" id="{62C4AAB2-4019-0752-79D3-7F8101C950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106535"/>
              <a:ext cx="12192000" cy="3530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文本框 8">
                  <a:extLst>
                    <a:ext uri="{FF2B5EF4-FFF2-40B4-BE49-F238E27FC236}">
                      <a16:creationId xmlns:a16="http://schemas.microsoft.com/office/drawing/2014/main" id="{7B74A346-A389-1B47-61E5-2346DEC596FD}"/>
                    </a:ext>
                  </a:extLst>
                </p:cNvPr>
                <p:cNvSpPr txBox="1"/>
                <p:nvPr/>
              </p:nvSpPr>
              <p:spPr>
                <a:xfrm>
                  <a:off x="1311641" y="1466565"/>
                  <a:ext cx="839448" cy="40011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kumimoji="1" lang="en-US" altLang="zh-CN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kumimoji="1" lang="en-US" altLang="zh-CN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kumimoji="1" lang="zh-CN" altLang="en-US" sz="2000" dirty="0"/>
                </a:p>
              </p:txBody>
            </p:sp>
          </mc:Choice>
          <mc:Fallback>
            <p:sp>
              <p:nvSpPr>
                <p:cNvPr id="9" name="文本框 8">
                  <a:extLst>
                    <a:ext uri="{FF2B5EF4-FFF2-40B4-BE49-F238E27FC236}">
                      <a16:creationId xmlns:a16="http://schemas.microsoft.com/office/drawing/2014/main" id="{7B74A346-A389-1B47-61E5-2346DEC596F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11641" y="1466565"/>
                  <a:ext cx="839448" cy="400110"/>
                </a:xfrm>
                <a:prstGeom prst="rect">
                  <a:avLst/>
                </a:prstGeom>
                <a:blipFill>
                  <a:blip r:embed="rId3"/>
                  <a:stretch>
                    <a:fillRect r="-14286" b="-1935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DD0E8E80-2F44-DC6B-7E61-8519CAB47D6D}"/>
                    </a:ext>
                  </a:extLst>
                </p:cNvPr>
                <p:cNvSpPr txBox="1"/>
                <p:nvPr/>
              </p:nvSpPr>
              <p:spPr>
                <a:xfrm>
                  <a:off x="4549516" y="1466565"/>
                  <a:ext cx="921893" cy="40011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kumimoji="1" lang="en-US" altLang="zh-CN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kumimoji="1" lang="zh-CN" altLang="en-US" sz="2000" dirty="0"/>
                </a:p>
              </p:txBody>
            </p:sp>
          </mc:Choice>
          <mc:Fallback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DD0E8E80-2F44-DC6B-7E61-8519CAB47D6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9516" y="1466565"/>
                  <a:ext cx="921893" cy="400110"/>
                </a:xfrm>
                <a:prstGeom prst="rect">
                  <a:avLst/>
                </a:prstGeom>
                <a:blipFill>
                  <a:blip r:embed="rId4"/>
                  <a:stretch>
                    <a:fillRect r="-24286" b="-1935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19B721C2-96F4-FED1-F9A7-6E8D19D0FFC0}"/>
                    </a:ext>
                  </a:extLst>
                </p:cNvPr>
                <p:cNvSpPr txBox="1"/>
                <p:nvPr/>
              </p:nvSpPr>
              <p:spPr>
                <a:xfrm>
                  <a:off x="6335843" y="1466565"/>
                  <a:ext cx="921893" cy="40011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1" lang="en-US" altLang="zh-CN" sz="2000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kumimoji="1" lang="en-US" altLang="zh-CN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kumimoji="1" lang="zh-CN" altLang="en-US" sz="2000" dirty="0"/>
                </a:p>
              </p:txBody>
            </p:sp>
          </mc:Choice>
          <mc:Fallback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19B721C2-96F4-FED1-F9A7-6E8D19D0FFC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35843" y="1466565"/>
                  <a:ext cx="921893" cy="400110"/>
                </a:xfrm>
                <a:prstGeom prst="rect">
                  <a:avLst/>
                </a:prstGeom>
                <a:blipFill>
                  <a:blip r:embed="rId5"/>
                  <a:stretch>
                    <a:fillRect r="-24286" b="-1935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23685CDF-5011-0D3A-24DF-F80A19CC46F4}"/>
              </a:ext>
            </a:extLst>
          </p:cNvPr>
          <p:cNvSpPr txBox="1"/>
          <p:nvPr/>
        </p:nvSpPr>
        <p:spPr>
          <a:xfrm>
            <a:off x="995849" y="4897143"/>
            <a:ext cx="106799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" altLang="zh-CN" sz="2400" dirty="0">
                <a:latin typeface="Helvetica Neue" panose="02000503000000020004" pitchFamily="2" charset="0"/>
                <a:cs typeface="Helvetica Neue" panose="02000503000000020004" pitchFamily="2" charset="0"/>
              </a:rPr>
              <a:t>A Normalizing Flow (NF) model for better and more powerful distribution approximation. A normalizing flow transforms a simple distribution into a complex one by applying a sequence of invertible transformation functions to get the final target variable.</a:t>
            </a:r>
            <a:endParaRPr kumimoji="1" lang="zh-CN" altLang="en-US" sz="2400" dirty="0">
              <a:latin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9677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AD1F7A-7B8E-5939-4E79-0EB2FE8DE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Normalizing Flows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B93107-0D3A-19A2-08E4-287F0C073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B2652FB-012A-F9B4-F981-5307D74D1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29" y="1434283"/>
            <a:ext cx="11067741" cy="474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450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CC5BE3-5F83-B613-25B1-4AB866018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Inverse Autoregressive Flow (IAF)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2475DE-D508-59B9-E744-500C5D1C5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C20AED4-8140-89D9-9D2F-2F89AB396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61" y="1372192"/>
            <a:ext cx="10900878" cy="478127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C797ED6-33AF-C844-166C-567684F10E16}"/>
              </a:ext>
            </a:extLst>
          </p:cNvPr>
          <p:cNvSpPr txBox="1"/>
          <p:nvPr/>
        </p:nvSpPr>
        <p:spPr>
          <a:xfrm>
            <a:off x="7944786" y="5784130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/>
              <a:t>(AR)</a:t>
            </a:r>
            <a:endParaRPr kumimoji="1" lang="zh-CN" altLang="en-US" sz="16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F0B6B70-B5AA-5114-EFEF-7C99F726AC83}"/>
              </a:ext>
            </a:extLst>
          </p:cNvPr>
          <p:cNvSpPr txBox="1"/>
          <p:nvPr/>
        </p:nvSpPr>
        <p:spPr>
          <a:xfrm>
            <a:off x="11461082" y="5814908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/>
              <a:t>(IAF)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675377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CC5BE3-5F83-B613-25B1-4AB866018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Inverse Autoregressive Flow (IAF)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2475DE-D508-59B9-E744-500C5D1C5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75187EB-7AAB-00C1-7A5E-5D06D60D4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74" y="1466742"/>
            <a:ext cx="11694252" cy="464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523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50E34A-193D-CC75-7719-B524F47D4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>
                <a:solidFill>
                  <a:srgbClr val="000000"/>
                </a:solidFill>
                <a:latin typeface="Helvetica Neue" panose="02000503000000020004" pitchFamily="2" charset="0"/>
              </a:rPr>
              <a:t>Generative Denoising AE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6672EF-EF1E-830F-C50D-D0A65567A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FEF7894-3F07-6E5D-D192-5F81207FF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60" y="1515888"/>
            <a:ext cx="11814680" cy="454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491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30F609-3D6A-54F0-7628-81D0CA76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</a:rPr>
              <a:t>Generative Modeling</a:t>
            </a:r>
            <a:endParaRPr lang="zh-CN" altLang="en-US" dirty="0">
              <a:solidFill>
                <a:srgbClr val="000000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04BF7C-B89E-5B8D-41B9-4548577F8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B8C13C8-57D0-C1FA-1200-A2A61E5E7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65" y="1381369"/>
            <a:ext cx="11166269" cy="452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1378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685AF2-C5CD-9147-C0EE-36B59284B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Diffusion Models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991378-8BD3-82BC-69B0-13DBE85FA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34FF599D-CE5F-EA0C-40E1-01773FEC9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141" y="1383853"/>
            <a:ext cx="11513717" cy="486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572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38B7AA-E0FA-EFA9-7418-8BB0B9D4E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Maximize the Likelihood?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AFD9F1-2E0B-2EAE-23FA-63CA06418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AB127F7-AD6D-68A7-5F95-565ABA326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78" y="1383852"/>
            <a:ext cx="11304244" cy="485955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586D8C0-7938-3106-3669-22C857201702}"/>
              </a:ext>
            </a:extLst>
          </p:cNvPr>
          <p:cNvSpPr txBox="1"/>
          <p:nvPr/>
        </p:nvSpPr>
        <p:spPr>
          <a:xfrm>
            <a:off x="779489" y="5720183"/>
            <a:ext cx="6134885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Estimate the gradient (score) directly!</a:t>
            </a:r>
            <a:endParaRPr kumimoji="1" lang="zh-CN" altLang="en-US" sz="2800" dirty="0">
              <a:solidFill>
                <a:srgbClr val="FF0000"/>
              </a:solidFill>
              <a:latin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012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93B66E-C274-6277-9DE4-A743C587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  <a:latin typeface="Helvetica Neue" panose="02000503000000020004" pitchFamily="2" charset="0"/>
              </a:rPr>
              <a:t>Score Matching</a:t>
            </a:r>
            <a:endParaRPr lang="zh-CN" altLang="en-US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DDF1CD-9EEC-9FF8-73C4-698DA325E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2412E08D-9363-5EB1-C86A-A6EAD5875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4288"/>
            <a:ext cx="12192000" cy="428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CE48A53-D01F-E668-4CD5-951B68352103}"/>
                  </a:ext>
                </a:extLst>
              </p:cNvPr>
              <p:cNvSpPr txBox="1"/>
              <p:nvPr/>
            </p:nvSpPr>
            <p:spPr>
              <a:xfrm>
                <a:off x="2681219" y="5841761"/>
                <a:ext cx="682956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8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Estimate the noise (score) </a:t>
                </a:r>
                <a14:m>
                  <m:oMath xmlns:m="http://schemas.openxmlformats.org/officeDocument/2006/math"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kumimoji="1"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CN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kumimoji="1"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CN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kumimoji="1" lang="en-US" altLang="zh-CN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en-US" altLang="zh-CN" sz="28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by </a:t>
                </a:r>
                <a14:m>
                  <m:oMath xmlns:m="http://schemas.openxmlformats.org/officeDocument/2006/math">
                    <m:r>
                      <a:rPr kumimoji="1" lang="en-US" altLang="zh-CN" sz="2800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kumimoji="1" lang="en-US" altLang="zh-CN" sz="2800" b="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CE48A53-D01F-E668-4CD5-951B683521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1219" y="5841761"/>
                <a:ext cx="6829562" cy="523220"/>
              </a:xfrm>
              <a:prstGeom prst="rect">
                <a:avLst/>
              </a:prstGeom>
              <a:blipFill>
                <a:blip r:embed="rId3"/>
                <a:stretch>
                  <a:fillRect l="-1859" t="-9302" b="-279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36663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A8F645-398B-5F8F-A0FD-58DAEE86A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Posterior Approximation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51C93B-D019-F31E-ED1A-887D7C3D9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8E441C8-988D-C561-F4B0-C6F789A2B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724" y="1342823"/>
            <a:ext cx="10782552" cy="4998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6703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EABFEC-7683-9B61-7DF0-689125B44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Unpacking the ELBO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5B6FD8-CD75-2317-15B5-B40F0EC93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9B02408-22B1-3417-B8C4-131785F6D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74" y="1473794"/>
            <a:ext cx="11543051" cy="462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8847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B64789-8979-8B32-76C3-B193E8D14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Closed Form Conditionals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DF3D8A-9AE6-A1E4-CE16-42C8EC940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EFC60A9-54EB-C587-8B2F-8AE146D92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78" y="1557713"/>
            <a:ext cx="11565844" cy="452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9436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1EA8C4-AF79-46C2-7D18-F345EDC02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Reparameterization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C85DD5-1F57-C945-E81A-D37923D4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1F8F43F-13AE-8745-436C-DF1E3ED89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359" y="1426664"/>
            <a:ext cx="11427282" cy="474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026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98B5AE-1923-F453-B964-40692C38B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Analogies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E3C66E-9E0F-7B60-1A11-015D88832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0EAED2E-6344-0C0D-715C-66991F7C8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751" y="1619094"/>
            <a:ext cx="11730497" cy="372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306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C5CC9A-EBE7-C168-5C3C-C8FFA407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</a:rPr>
              <a:t>Generative Models</a:t>
            </a:r>
            <a:endParaRPr lang="zh-CN" altLang="en-US" dirty="0">
              <a:solidFill>
                <a:srgbClr val="000000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D27087-112B-B270-CE20-4CDBADA08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3AA273E-8BAF-0E94-A4F1-997072C99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629" y="1050678"/>
            <a:ext cx="8052741" cy="5567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3391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824C21-EB94-467A-C23D-94CB95096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</a:rPr>
              <a:t>Maximum Likelihood Estimation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DD47F1-2FAC-64DB-CC2C-C411D0FE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A9CE57D-9DE0-8ACD-E89C-84D96631D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100" y="1360271"/>
            <a:ext cx="11497799" cy="460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51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77A91E-5E42-084F-3710-15B147D12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</a:rPr>
              <a:t>Generalization</a:t>
            </a:r>
            <a:endParaRPr lang="zh-CN" altLang="en-US" dirty="0">
              <a:solidFill>
                <a:srgbClr val="000000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D563CF-A04B-2011-47CE-3FAE7F1F3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4C7F397-35FE-A310-62E6-0F2CACE01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89" y="1471782"/>
            <a:ext cx="11168421" cy="457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685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A6F064-BF62-2313-9332-9A56BB3C0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</a:rPr>
              <a:t>Gaussian Mixture Models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3A2B31-2279-78EE-C45E-4C54F56A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B3C946C-E55B-CF01-7733-8F319AB46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35" y="1575861"/>
            <a:ext cx="11181730" cy="440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211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725D89-852C-DA61-8BE1-6DB413BC7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</a:rPr>
              <a:t>Gaussian Mixture Models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C72B3F-ED61-1C93-A118-9A36E5FA9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F72DEA0-5185-44FD-4728-84B84B637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62" y="1226456"/>
            <a:ext cx="10895876" cy="499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621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19663E-66D6-C59D-FB3C-18CE18FFE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Maximize the Likelihood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15E02B-1AF2-020C-5D35-87B9D1F1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BCA44E-EADA-83FD-BF7D-51E12D44A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880" y="1293364"/>
            <a:ext cx="10966239" cy="486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835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C8E68C-84FE-0E2E-7940-63A8178DC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Recap: Evaluating the Likelihood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347C2B-EFB7-F5B6-1E86-11E4DB117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@2023 Stan Z. Li, Westlake University</a:t>
            </a:r>
            <a:endParaRPr lang="zh-TW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4ECF239-74E9-A41D-4B55-32DD53F2F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268" y="1696453"/>
            <a:ext cx="11165464" cy="393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502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23829</TotalTime>
  <Words>497</Words>
  <Application>Microsoft Macintosh PowerPoint</Application>
  <PresentationFormat>宽屏</PresentationFormat>
  <Paragraphs>90</Paragraphs>
  <Slides>27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6" baseType="lpstr">
      <vt:lpstr>-apple-system</vt:lpstr>
      <vt:lpstr>等线</vt:lpstr>
      <vt:lpstr>微软雅黑</vt:lpstr>
      <vt:lpstr>Arial</vt:lpstr>
      <vt:lpstr>Calibri</vt:lpstr>
      <vt:lpstr>Calibri Light</vt:lpstr>
      <vt:lpstr>Cambria Math</vt:lpstr>
      <vt:lpstr>Helvetica Neue</vt:lpstr>
      <vt:lpstr>Office 佈景主題</vt:lpstr>
      <vt:lpstr>Deep Learning</vt:lpstr>
      <vt:lpstr>Generative Modeling</vt:lpstr>
      <vt:lpstr>Generative Models</vt:lpstr>
      <vt:lpstr>Maximum Likelihood Estimation</vt:lpstr>
      <vt:lpstr>Generalization</vt:lpstr>
      <vt:lpstr>Gaussian Mixture Models</vt:lpstr>
      <vt:lpstr>Gaussian Mixture Models</vt:lpstr>
      <vt:lpstr>Maximize the Likelihood</vt:lpstr>
      <vt:lpstr>Recap: Evaluating the Likelihood</vt:lpstr>
      <vt:lpstr>Autoencoder</vt:lpstr>
      <vt:lpstr>Denoising Autoencoder</vt:lpstr>
      <vt:lpstr>Variational Autoencoders</vt:lpstr>
      <vt:lpstr>The Reparameterization Trick</vt:lpstr>
      <vt:lpstr>Generative Adversarial Network</vt:lpstr>
      <vt:lpstr>Flow-based Model</vt:lpstr>
      <vt:lpstr>Normalizing Flows</vt:lpstr>
      <vt:lpstr>Inverse Autoregressive Flow (IAF)</vt:lpstr>
      <vt:lpstr>Inverse Autoregressive Flow (IAF)</vt:lpstr>
      <vt:lpstr>Generative Denoising AE</vt:lpstr>
      <vt:lpstr>Diffusion Models</vt:lpstr>
      <vt:lpstr>Maximize the Likelihood?</vt:lpstr>
      <vt:lpstr>Score Matching</vt:lpstr>
      <vt:lpstr>Posterior Approximation</vt:lpstr>
      <vt:lpstr>Unpacking the ELBO</vt:lpstr>
      <vt:lpstr>Closed Form Conditionals</vt:lpstr>
      <vt:lpstr>Reparameterization</vt:lpstr>
      <vt:lpstr>Analogies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Westlake Machine Learning</dc:title>
  <dc:creator>Stan Z. Li</dc:creator>
  <cp:lastModifiedBy>Zicheng LIU 刘梓丞</cp:lastModifiedBy>
  <cp:revision>1169</cp:revision>
  <dcterms:created xsi:type="dcterms:W3CDTF">2016-04-30T07:31:53Z</dcterms:created>
  <dcterms:modified xsi:type="dcterms:W3CDTF">2023-03-30T16:02:24Z</dcterms:modified>
</cp:coreProperties>
</file>